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3" r:id="rId2"/>
    <p:sldId id="377" r:id="rId3"/>
    <p:sldId id="422" r:id="rId4"/>
    <p:sldId id="423" r:id="rId5"/>
    <p:sldId id="424" r:id="rId6"/>
    <p:sldId id="425" r:id="rId7"/>
    <p:sldId id="427" r:id="rId8"/>
    <p:sldId id="421" r:id="rId9"/>
    <p:sldId id="382" r:id="rId10"/>
    <p:sldId id="428" r:id="rId11"/>
    <p:sldId id="426" r:id="rId12"/>
    <p:sldId id="429" r:id="rId13"/>
    <p:sldId id="430" r:id="rId14"/>
    <p:sldId id="431" r:id="rId15"/>
    <p:sldId id="444" r:id="rId16"/>
    <p:sldId id="438" r:id="rId17"/>
    <p:sldId id="432" r:id="rId18"/>
    <p:sldId id="439" r:id="rId19"/>
    <p:sldId id="440" r:id="rId20"/>
    <p:sldId id="441" r:id="rId21"/>
    <p:sldId id="442" r:id="rId22"/>
    <p:sldId id="434" r:id="rId23"/>
    <p:sldId id="435" r:id="rId24"/>
    <p:sldId id="436" r:id="rId25"/>
    <p:sldId id="445" r:id="rId26"/>
    <p:sldId id="381" r:id="rId27"/>
    <p:sldId id="416" r:id="rId28"/>
    <p:sldId id="400" r:id="rId29"/>
    <p:sldId id="418" r:id="rId30"/>
    <p:sldId id="407" r:id="rId31"/>
    <p:sldId id="395" r:id="rId32"/>
    <p:sldId id="402" r:id="rId33"/>
    <p:sldId id="419" r:id="rId34"/>
    <p:sldId id="403" r:id="rId35"/>
    <p:sldId id="408" r:id="rId36"/>
    <p:sldId id="420" r:id="rId37"/>
    <p:sldId id="417" r:id="rId38"/>
    <p:sldId id="371" r:id="rId39"/>
    <p:sldId id="34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94660"/>
  </p:normalViewPr>
  <p:slideViewPr>
    <p:cSldViewPr snapToGrid="0">
      <p:cViewPr>
        <p:scale>
          <a:sx n="103" d="100"/>
          <a:sy n="103" d="100"/>
        </p:scale>
        <p:origin x="12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803F-9F20-4F4F-B023-6D8199F7019B}" type="datetimeFigureOut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5FCB-232B-4370-A91D-9D905A254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5FCB-232B-4370-A91D-9D905A254D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19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F4257-38A4-4ABA-BA46-20A9AA03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724BC9-4D87-A118-3B3B-5A4084371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36AB1-79CF-BE40-0AEB-B259D9C9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4657-B7A4-4DD0-9E1B-2E9DDCDDF738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14621-9DAC-7AEC-23C8-D67A2710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8AF23-E7A7-CEDA-9712-74C691D9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2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1B2E-1A60-A987-6D44-B4C4A73A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6BBFAB-24EE-E8E5-CEC6-9644876A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D0430E-768E-259A-8A0A-B0C2F7E2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7292-ED16-44CE-87CE-D8B40150D3FB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17C5D-2807-45B1-0067-DCF7E676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F26D0-50C4-763C-7028-B8813B5D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366ACD-D90F-1071-43CD-FD154B49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1EBB6C-73B7-0FCF-69F2-DC729ED5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8DB5B-AE03-289B-D69B-52444D0F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32AD8-1F1D-4E02-A83E-50165BBE4811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95124-813E-1889-D10A-16A622C8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77779-882D-0D68-6F04-C23D6CC7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2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B79C8-2E02-F2EB-91A6-4866FBE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DCEF2-8A4E-7B55-A947-706D0855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4F2DA-3E53-FD1D-8F33-F58B285F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02A6-BAF3-4ADE-9A0D-4A460AF15B78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B80B8-D283-1FE2-60BD-C1D269AA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27695-76C3-E4EE-19FB-2B0C580F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06ED-9D1D-8A62-6038-B5F6C218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E5957-C7AA-CD09-7A4D-DF41111A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25CF8-41BA-2556-7E4A-87540B92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FAB8-1441-4106-9488-BDE90AFF1575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54566-A11A-675A-7832-EBC6BBCB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A63D8-CB32-DF5C-7715-8B6ADCD8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A249-9FC1-B08E-56A0-FCAC888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5AADD-2B72-0F63-5DA5-C91326F12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361996-415F-A100-5977-E348E02DA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B9C0D-E88C-91AE-DB99-4DC8FF50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01F3-3755-457A-B3DE-BEED780B2B62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7F7E4-C608-3B72-D56A-D85DB582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517688-B775-20AD-4EBA-F3ADC3F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7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C03E-D13E-A561-09D8-F0BE996A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4AC060-B69C-94E2-C687-C903CEB2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99FE2E-06F9-8B22-EB75-14EBC515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4AA0C-9B9B-8EF2-3B96-16F783EF7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A3DE87-0174-5EF4-E959-F49AE707C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9D992-337D-664F-B609-7430D10F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B3CC-F60F-4600-9D48-D2659AF52807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8ABCF5-2DC6-56A9-4935-D1CB306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190C87-0074-34E5-4206-58DBD9B3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6CD4C-D710-FDF5-6749-51DD235B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7FD993-B913-12D4-08D5-3A6BFF07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72D5-E3F3-458F-AAAA-81A611845DED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566FA6-4BBB-9DB9-19DF-B7C24FAF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D5935-2F9C-6B6B-4DAF-F2856919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094118-E358-51C6-581F-05ACE248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0792-4AD3-43C4-A59E-672FA9EE9A1B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31835-F5F6-0F49-1066-A83D1990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3859C-5683-B947-6B12-EC611A1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5020-A93F-2ED0-4094-0B82149E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BFB7E-B69D-1E8D-7FA3-1A3574BB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424AB7-E5BF-7BE0-9115-D7DB1230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8D1BA5-87CF-BBFB-311F-58EF4E5C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9D09-C7BC-405E-B50D-8A906AA76168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EF521-900F-219E-21FE-ECE789B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FE1A6B-0CBD-DF0A-99A6-9A52F9BF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BDAA-B14E-1109-00D0-156AC666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0296F6-9017-63B8-0D4B-4825FF79A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E16FF2-D438-831B-ADAC-983D3624B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2B55B-D6A0-DC0E-DD58-F3F4F63B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F98D-8DE9-4FF8-82AA-D39383DECFC0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A21885-A48E-5FA6-800C-F7DFDFF8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421F5-062F-CDD8-D911-916FFF61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8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A414D-A2DB-8F87-9D51-8B7D2918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08C40E-A18D-B8FE-A1E2-EBE8960F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D8F6E-C4BF-8A44-FDAC-1EE4012A5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C0AE7-2DFC-4674-A7B7-0F3D4E1E385D}" type="datetime1">
              <a:rPr lang="zh-CN" altLang="en-US" smtClean="0"/>
              <a:t>2024/8/29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7E3DB-59EB-6D85-4BD7-CB5C5DBB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67A10-2BEB-337F-086E-FDD4F90F4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E3929-3190-0BCD-930D-49612E898AB1}"/>
              </a:ext>
            </a:extLst>
          </p:cNvPr>
          <p:cNvSpPr txBox="1"/>
          <p:nvPr/>
        </p:nvSpPr>
        <p:spPr>
          <a:xfrm>
            <a:off x="4385946" y="2477266"/>
            <a:ext cx="3420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FDE30-9867-1D57-6AEA-31F908BE7177}"/>
              </a:ext>
            </a:extLst>
          </p:cNvPr>
          <p:cNvSpPr txBox="1"/>
          <p:nvPr/>
        </p:nvSpPr>
        <p:spPr>
          <a:xfrm>
            <a:off x="10052264" y="58362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2024.8.29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EF0686-A003-48F1-478A-5417C3475AE9}"/>
              </a:ext>
            </a:extLst>
          </p:cNvPr>
          <p:cNvSpPr txBox="1"/>
          <p:nvPr/>
        </p:nvSpPr>
        <p:spPr>
          <a:xfrm>
            <a:off x="5255864" y="4693716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Jintong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9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A28-8D21-F8AB-4FF8-A2C8E769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88A430-FCC8-442C-3BAC-F2F2B09C67E2}"/>
              </a:ext>
            </a:extLst>
          </p:cNvPr>
          <p:cNvSpPr txBox="1"/>
          <p:nvPr/>
        </p:nvSpPr>
        <p:spPr>
          <a:xfrm>
            <a:off x="647490" y="1306439"/>
            <a:ext cx="3972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2C6EE5-FD1D-7EF3-04CC-B4F5790E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16" y="2252154"/>
            <a:ext cx="10917568" cy="26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6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8B1F77-0D31-E1A3-BC19-7CE0C8A1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C2D4F-272E-F3BB-B8F1-07B18D8A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219"/>
          <a:stretch/>
        </p:blipFill>
        <p:spPr>
          <a:xfrm>
            <a:off x="2823101" y="411173"/>
            <a:ext cx="6247399" cy="15894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90740B-E2AD-A4A8-854A-D8815DBB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66" y="2326213"/>
            <a:ext cx="9389477" cy="42859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8E3271-3592-3A1F-C360-0ECAEE828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887" y="245813"/>
            <a:ext cx="2679643" cy="4825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D284A54-682B-C3BE-CCC5-A3FE7C79FB91}"/>
              </a:ext>
            </a:extLst>
          </p:cNvPr>
          <p:cNvSpPr txBox="1"/>
          <p:nvPr/>
        </p:nvSpPr>
        <p:spPr>
          <a:xfrm>
            <a:off x="10270586" y="842175"/>
            <a:ext cx="954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ICML 2021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D447BC9-ED93-0CD4-ABF6-48917943D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40" y="3582677"/>
            <a:ext cx="1713375" cy="4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5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3199B3-4DC8-7C1E-4446-F33E3A14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A30F00-2BCC-C99C-457F-1707776F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40" y="1172150"/>
            <a:ext cx="9613811" cy="5184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FC350F-839C-E187-E77C-91995723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232" y="281062"/>
            <a:ext cx="3440831" cy="13775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8AF26EB-CC38-C249-60E7-FEC613A203C5}"/>
              </a:ext>
            </a:extLst>
          </p:cNvPr>
          <p:cNvSpPr txBox="1"/>
          <p:nvPr/>
        </p:nvSpPr>
        <p:spPr>
          <a:xfrm>
            <a:off x="9659328" y="1745612"/>
            <a:ext cx="10026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JMLR 2022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A09E07-D461-6880-8EBC-76EBD2178CDB}"/>
              </a:ext>
            </a:extLst>
          </p:cNvPr>
          <p:cNvSpPr txBox="1"/>
          <p:nvPr/>
        </p:nvSpPr>
        <p:spPr>
          <a:xfrm>
            <a:off x="753306" y="397545"/>
            <a:ext cx="1480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B-Tuning</a:t>
            </a:r>
          </a:p>
        </p:txBody>
      </p:sp>
    </p:spTree>
    <p:extLst>
      <p:ext uri="{BB962C8B-B14F-4D97-AF65-F5344CB8AC3E}">
        <p14:creationId xmlns:p14="http://schemas.microsoft.com/office/powerpoint/2010/main" val="50997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D2CB7E0D-429A-5F14-12EE-33F13B822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17"/>
          <a:stretch/>
        </p:blipFill>
        <p:spPr>
          <a:xfrm>
            <a:off x="0" y="1033453"/>
            <a:ext cx="12192000" cy="234184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EDF7E2-54E4-2D88-C87B-5C1A0FDE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2E7551-BB86-2D0E-8EF1-A562FBB1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90" y="3768864"/>
            <a:ext cx="5497045" cy="26353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4346D1-D1D0-0232-3322-9A2ADF5F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41" y="453834"/>
            <a:ext cx="4090914" cy="2948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090A63-6355-A73D-71FD-4D9EA008FD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84" t="2774"/>
          <a:stretch/>
        </p:blipFill>
        <p:spPr>
          <a:xfrm>
            <a:off x="1098508" y="471535"/>
            <a:ext cx="2921171" cy="31101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ACAD3DA-DED9-E76E-6726-E4D5C3F2A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28" y="4375147"/>
            <a:ext cx="5049092" cy="12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4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A8A5BD-A135-C0DC-9920-EB75FD70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69DBA8-18C4-070A-F18B-86756B1A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94" y="817019"/>
            <a:ext cx="9907492" cy="55113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4E8A52-4E9F-2470-56D7-5DA02102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327" y="238629"/>
            <a:ext cx="2645009" cy="97428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FDD70-FF80-615D-C42A-F85DD942FB73}"/>
              </a:ext>
            </a:extLst>
          </p:cNvPr>
          <p:cNvSpPr txBox="1"/>
          <p:nvPr/>
        </p:nvSpPr>
        <p:spPr>
          <a:xfrm>
            <a:off x="10063024" y="1333127"/>
            <a:ext cx="1101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2018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F177F7-0E4E-0BDB-BFF2-8C888F4D075A}"/>
              </a:ext>
            </a:extLst>
          </p:cNvPr>
          <p:cNvSpPr txBox="1"/>
          <p:nvPr/>
        </p:nvSpPr>
        <p:spPr>
          <a:xfrm>
            <a:off x="753306" y="529600"/>
            <a:ext cx="2351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Transfer</a:t>
            </a:r>
          </a:p>
        </p:txBody>
      </p:sp>
    </p:spTree>
    <p:extLst>
      <p:ext uri="{BB962C8B-B14F-4D97-AF65-F5344CB8AC3E}">
        <p14:creationId xmlns:p14="http://schemas.microsoft.com/office/powerpoint/2010/main" val="81252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BD3C51-9F76-5E95-962D-84640C90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2DB2AE-A5BC-9AB4-20B7-3F3491C8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214" b="31741"/>
          <a:stretch/>
        </p:blipFill>
        <p:spPr>
          <a:xfrm>
            <a:off x="187565" y="4608404"/>
            <a:ext cx="11816870" cy="12713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B350E3-158A-B979-6D89-39FB5A21AF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3" r="65114" b="53393"/>
          <a:stretch/>
        </p:blipFill>
        <p:spPr>
          <a:xfrm>
            <a:off x="4060519" y="896605"/>
            <a:ext cx="4350707" cy="32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1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E2B50B-F3AE-83D2-EA1A-360CCB487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8BE676-6C72-54B6-D6B9-DA1E02DE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081" y="1620466"/>
            <a:ext cx="4693340" cy="36170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981326-508B-D151-1A57-5F729BA3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9" y="790428"/>
            <a:ext cx="6350727" cy="52771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B91AB7-6027-7114-8BC4-3EBEA4CB68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56" t="14364" r="68960" b="75055"/>
          <a:stretch/>
        </p:blipFill>
        <p:spPr>
          <a:xfrm>
            <a:off x="10310013" y="4381756"/>
            <a:ext cx="1350121" cy="405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A1E2C4-7643-D994-0B8C-4422D7171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400" y="661043"/>
            <a:ext cx="4105694" cy="4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7DBCF-87F5-4D73-0131-7100D327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03FDE4-5A84-658F-C744-E7F28580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04" y="1344919"/>
            <a:ext cx="4693340" cy="3617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3D4DFA-906B-D8A8-2D7A-C661765155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128"/>
          <a:stretch/>
        </p:blipFill>
        <p:spPr>
          <a:xfrm>
            <a:off x="1377401" y="579304"/>
            <a:ext cx="3814428" cy="6858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F6A72B-2013-80E3-A41D-3913AEBD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8" y="1831281"/>
            <a:ext cx="6689111" cy="38279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1D5B25-3B84-CD92-6165-0EB845FDC4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56" t="14364" r="68960" b="75055"/>
          <a:stretch/>
        </p:blipFill>
        <p:spPr>
          <a:xfrm>
            <a:off x="10494120" y="4124006"/>
            <a:ext cx="1350121" cy="405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91B058-E2C9-3ABC-C81D-1673D05D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34" t="14711" r="24265" b="75510"/>
          <a:stretch/>
        </p:blipFill>
        <p:spPr>
          <a:xfrm>
            <a:off x="10494120" y="2729640"/>
            <a:ext cx="1411489" cy="3743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5E5380-9E8E-E103-855F-0D55BC168D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276" t="14070" r="49861" b="75349"/>
          <a:stretch/>
        </p:blipFill>
        <p:spPr>
          <a:xfrm>
            <a:off x="7977988" y="5199832"/>
            <a:ext cx="1172650" cy="477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6CFBB5-96F1-B026-98D3-A78F214B4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651" y="5283762"/>
            <a:ext cx="444523" cy="27306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BDDFD7B-F401-EFF7-C490-E96F8DF73CAB}"/>
              </a:ext>
            </a:extLst>
          </p:cNvPr>
          <p:cNvCxnSpPr>
            <a:cxnSpLocks/>
          </p:cNvCxnSpPr>
          <p:nvPr/>
        </p:nvCxnSpPr>
        <p:spPr>
          <a:xfrm>
            <a:off x="9288468" y="5438705"/>
            <a:ext cx="321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27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75D594-B5E5-9839-D80A-A00D2F41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B8800A-F147-088D-72B7-C5011AF1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189" y="307504"/>
            <a:ext cx="6916024" cy="2830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300932-278F-D3C8-C042-AF3762A6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766" y="3222232"/>
            <a:ext cx="6824870" cy="7271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E85CE8-DAB4-69D1-7BE7-63F9F83F4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189" y="4432561"/>
            <a:ext cx="6824870" cy="19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94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56E5A2-E603-8B39-60D5-9B044F48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36D830-862D-E4C8-1379-964FBBB0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65" y="897700"/>
            <a:ext cx="6824870" cy="1923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DC45CA-8E72-EAD9-A34B-0E6F4E3D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77" y="3786986"/>
            <a:ext cx="7216845" cy="178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1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481BD-BF4A-3940-8227-9F1271D8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0C8E83-A621-FB2D-2671-67CB5B3BFDE9}"/>
              </a:ext>
            </a:extLst>
          </p:cNvPr>
          <p:cNvSpPr txBox="1"/>
          <p:nvPr/>
        </p:nvSpPr>
        <p:spPr>
          <a:xfrm>
            <a:off x="502455" y="2090172"/>
            <a:ext cx="115912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  <a:p>
            <a:pPr marL="457200" indent="-457200"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Transferring Knowledge From Large Foundation Models to Small Downstream Models.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ICML 2024.</a:t>
            </a:r>
          </a:p>
          <a:p>
            <a:pPr marL="457200" indent="-457200"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Tell, Don't Show: Language Guidance Eases Transfer Across Domains in Images and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Videos. ICML 2024.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2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8BD779-456B-7231-7DAF-8161EE47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721047-FA45-E207-063B-D00F3CBC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03" y="521946"/>
            <a:ext cx="5715294" cy="4381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EA0BB2-9ECB-0EC1-094F-029A724B3C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96" t="37553" b="24167"/>
          <a:stretch/>
        </p:blipFill>
        <p:spPr>
          <a:xfrm>
            <a:off x="3669874" y="1622598"/>
            <a:ext cx="5439662" cy="736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343D30-FC1D-84AD-4EED-D687DD66D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283" y="2773078"/>
            <a:ext cx="5365433" cy="345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82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1AADB3-8DE5-853D-3B43-CF3D7AA0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D04036-78D8-391D-6C47-A97DB34B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31" y="490147"/>
            <a:ext cx="7525137" cy="23305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52DD36-1141-3CC1-383A-1687684A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027" y="3087976"/>
            <a:ext cx="7401943" cy="32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74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549D3-E52B-FC98-52E5-D2363B63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2BB158-AAF4-48E4-B932-21940849B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39" y="82378"/>
            <a:ext cx="6274122" cy="66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7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39A22F-DC58-1A6C-EAAE-257167B2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E652FF-D859-FD01-13F3-1A0B9879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311"/>
            <a:ext cx="12192000" cy="5234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D3982F-65BD-02ED-B547-481006323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260" y="136525"/>
            <a:ext cx="2933096" cy="6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0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5EDC4C-79CF-1305-F5B3-8D221DDE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C23A35-3818-22F5-8031-2B446B8A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988"/>
            <a:ext cx="12192000" cy="52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3DD4C7-DDB8-D89D-B5EB-572B8C731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8F27B3-7031-2C50-2A70-6BD7E56D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14" y="1730285"/>
            <a:ext cx="6817772" cy="30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35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38EE-06D0-6E01-622D-36A88A6B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D79F9F-95D1-3E64-4570-FC1F6BC8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96C55D-1DEE-8CC4-8568-F0C8E026F338}"/>
              </a:ext>
            </a:extLst>
          </p:cNvPr>
          <p:cNvSpPr txBox="1"/>
          <p:nvPr/>
        </p:nvSpPr>
        <p:spPr>
          <a:xfrm>
            <a:off x="5136002" y="5527891"/>
            <a:ext cx="1919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ICML 2024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D874EB-2F80-8F8D-A0AB-BFF26430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892"/>
            <a:ext cx="12192000" cy="2838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7FBFE0-65F3-DE9E-98A9-8DCB1456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673" y="4370520"/>
            <a:ext cx="6232653" cy="5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51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AD0-2B2E-7997-3F71-CC31018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DB510-11A6-DE4C-416D-858DA24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04E40-CCD9-AEA8-42DA-2E3A17F2E40E}"/>
              </a:ext>
            </a:extLst>
          </p:cNvPr>
          <p:cNvSpPr txBox="1"/>
          <p:nvPr/>
        </p:nvSpPr>
        <p:spPr>
          <a:xfrm>
            <a:off x="458985" y="349863"/>
            <a:ext cx="1127402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text supervision to guide robust transfer of discriminative knowledge from labeled source domain to unlabeled target domain with domain shifts. (Image / Video Domain Shift)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D6747F-DC58-46D5-6E98-F95A8A3B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0" y="1320867"/>
            <a:ext cx="6268717" cy="52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61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F2B9C5-54A7-3011-CA1A-86911B31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9BF596-A58E-424B-5B4D-B7425E2A4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61"/>
          <a:stretch/>
        </p:blipFill>
        <p:spPr>
          <a:xfrm>
            <a:off x="100237" y="0"/>
            <a:ext cx="7775908" cy="3562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D0FC3-8276-4996-62B1-77936793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6645"/>
            <a:ext cx="5637658" cy="34074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36DBB8-27CE-1956-7F1B-C7F2AE8FA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26" b="3"/>
          <a:stretch/>
        </p:blipFill>
        <p:spPr>
          <a:xfrm>
            <a:off x="155916" y="3881328"/>
            <a:ext cx="5581979" cy="21696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7045C4-0CB9-16EF-4096-7A5A53278D62}"/>
              </a:ext>
            </a:extLst>
          </p:cNvPr>
          <p:cNvSpPr txBox="1"/>
          <p:nvPr/>
        </p:nvSpPr>
        <p:spPr>
          <a:xfrm>
            <a:off x="8610600" y="1072750"/>
            <a:ext cx="2899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Guidance</a:t>
            </a:r>
          </a:p>
        </p:txBody>
      </p:sp>
    </p:spTree>
    <p:extLst>
      <p:ext uri="{BB962C8B-B14F-4D97-AF65-F5344CB8AC3E}">
        <p14:creationId xmlns:p14="http://schemas.microsoft.com/office/powerpoint/2010/main" val="208227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F2B9C5-54A7-3011-CA1A-86911B31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4C12B7-3CD8-9E3C-716E-57314139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38562"/>
            <a:ext cx="5991308" cy="40350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7C7A57-90F3-0709-2902-F71EB1636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73" b="72708"/>
          <a:stretch/>
        </p:blipFill>
        <p:spPr>
          <a:xfrm>
            <a:off x="208473" y="284386"/>
            <a:ext cx="6183962" cy="18717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426BCF-DE60-2B99-D0F4-C6157014B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630" y="945084"/>
            <a:ext cx="5245569" cy="524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A28-8D21-F8AB-4FF8-A2C8E769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1D007-AFBD-9A32-532B-D7BE5AE8C87B}"/>
              </a:ext>
            </a:extLst>
          </p:cNvPr>
          <p:cNvSpPr txBox="1"/>
          <p:nvPr/>
        </p:nvSpPr>
        <p:spPr>
          <a:xfrm>
            <a:off x="839224" y="539489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1524CF-4625-BF2B-E1B5-747365E1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32" y="1749839"/>
            <a:ext cx="7861709" cy="44177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CDAE1F-C039-5B3E-5957-5A29C7EF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328" y="201536"/>
            <a:ext cx="2649419" cy="4105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57708B-4D1D-93DA-98E2-61B64944B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821" y="789569"/>
            <a:ext cx="2925162" cy="3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72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4C0FBF-9434-8C90-4B2F-86283205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62FDA9-1206-66C3-C43E-03C860232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20"/>
          <a:stretch/>
        </p:blipFill>
        <p:spPr>
          <a:xfrm>
            <a:off x="49097" y="3833201"/>
            <a:ext cx="6251468" cy="22347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663926-38D4-3136-8131-50B33F475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61"/>
          <a:stretch/>
        </p:blipFill>
        <p:spPr>
          <a:xfrm>
            <a:off x="100238" y="207957"/>
            <a:ext cx="6149187" cy="28168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3C9995-1E72-1ADA-E366-FDEF8600B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667" y="1154666"/>
            <a:ext cx="5543677" cy="41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2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CE51E5-EEF6-E26C-393E-417E2D50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4" y="532325"/>
            <a:ext cx="4673840" cy="368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8E5C13-80B2-3ABE-FAE8-26671C31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81" y="294363"/>
            <a:ext cx="6076591" cy="12125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D61367-E043-6A62-AD94-2A47169B6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36" t="10575" b="78461"/>
          <a:stretch/>
        </p:blipFill>
        <p:spPr>
          <a:xfrm>
            <a:off x="1207366" y="2427958"/>
            <a:ext cx="4673841" cy="5635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34C476-B64F-208C-C693-183744006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70" y="3866525"/>
            <a:ext cx="5751120" cy="2644739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3810DB1-D942-6253-C437-4F3DAEE3008C}"/>
              </a:ext>
            </a:extLst>
          </p:cNvPr>
          <p:cNvCxnSpPr/>
          <p:nvPr/>
        </p:nvCxnSpPr>
        <p:spPr>
          <a:xfrm>
            <a:off x="3212893" y="3241824"/>
            <a:ext cx="0" cy="374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F6F4E13E-0687-823A-99DE-D6301E434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609" y="3893972"/>
            <a:ext cx="5751121" cy="8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CB08E0-8233-9A92-22F4-C11C6B1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16" y="0"/>
            <a:ext cx="8265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23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67B95F-E26E-6F9C-5842-EBBBC917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47B202-C6D7-7D77-54DB-8DC85065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441" y="679200"/>
            <a:ext cx="6885117" cy="5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27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7BD4EF-5B29-C01A-A930-DBFD293D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627"/>
            <a:ext cx="12192000" cy="55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13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16BE50-D5D3-18D5-3127-47D4BDDC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68" y="228936"/>
            <a:ext cx="6581863" cy="30823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F8500D-F702-5A61-567F-C79B12A2F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92" y="3546762"/>
            <a:ext cx="7359414" cy="30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32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539F6F-518E-CDCC-954D-047443AA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DD3190-F815-3943-87A1-B2F074EF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18" y="758688"/>
            <a:ext cx="9030164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1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AD0-2B2E-7997-3F71-CC31018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DB510-11A6-DE4C-416D-858DA24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E36823-9EF6-625B-BEC3-9180DC42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0" y="0"/>
            <a:ext cx="683660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E26524-6258-7968-1F8D-8753FDB4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185" y="2437512"/>
            <a:ext cx="5042815" cy="113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2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071C0-9263-8DBB-5F05-5AEAFDB6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358A2F-E28A-75EF-971C-5B323FC13928}"/>
              </a:ext>
            </a:extLst>
          </p:cNvPr>
          <p:cNvSpPr txBox="1"/>
          <p:nvPr/>
        </p:nvSpPr>
        <p:spPr>
          <a:xfrm>
            <a:off x="978829" y="64576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5819CC-BEF2-CDB7-954C-5816034100A5}"/>
              </a:ext>
            </a:extLst>
          </p:cNvPr>
          <p:cNvSpPr txBox="1"/>
          <p:nvPr/>
        </p:nvSpPr>
        <p:spPr>
          <a:xfrm>
            <a:off x="978829" y="1449208"/>
            <a:ext cx="1038495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A survey on transfer learning. IEEE Transactions on knowledge and data engineering 2009.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 comprehensive survey on transfer learning. Proceedings of the IEEE 2020.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Zoo-Tuning: Adaptive Transfer from a Zoo of Models. ICML 2021.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Ranking and tuning pre-trained models: A new paradigm for exploiting model hubs. Journal of    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Machine Learning Research 2022.   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Relational knowledge distillation. CVPR 2019.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Paraphrasing Complex Network: Network Compression via Factor Transfer. NeurIPS 2018.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Knowledge Transfer from Vision Foundation Models for Efficient Training of Small Task-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specific Models. ICML 2024.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14924F-D524-9B1F-B4F5-06A52497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46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87D13-7C97-2F1E-A5BB-F65FDA0E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1DCFE-E398-B3C2-B542-E554A2AD56E3}"/>
              </a:ext>
            </a:extLst>
          </p:cNvPr>
          <p:cNvSpPr txBox="1"/>
          <p:nvPr/>
        </p:nvSpPr>
        <p:spPr>
          <a:xfrm>
            <a:off x="5120870" y="2844225"/>
            <a:ext cx="1950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THANKS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011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0C4134-E860-FEC6-BD9E-2DF951C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42F65-DE1A-2C96-6BC4-A07752199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943"/>
          <a:stretch/>
        </p:blipFill>
        <p:spPr>
          <a:xfrm>
            <a:off x="1671112" y="2292197"/>
            <a:ext cx="8849775" cy="21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1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B999D2-280F-604E-D75A-882832F8A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8DBF2F-E47E-36A7-657B-DFA9FF11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78" y="546390"/>
            <a:ext cx="11078644" cy="2135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61E9DB-452B-3EF4-2F56-108CD0BE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4" y="3051793"/>
            <a:ext cx="10672091" cy="29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7B81C-1670-7F21-7169-DB8A7A21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FF28E8-DE44-E719-38B0-A8FF1AC5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14" y="299824"/>
            <a:ext cx="10586571" cy="61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8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B999D2-280F-604E-D75A-882832F8A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410BCDF-C483-1232-AAF7-2A4C74A4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08" y="3106517"/>
            <a:ext cx="11356983" cy="31602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5992A6-92A6-A7AF-1A0E-242DE65B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0" y="667581"/>
            <a:ext cx="10978937" cy="19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E1A4F-D264-248A-02DE-300BA0A5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FA38F9-4951-7D10-7F56-B51709BD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514"/>
            <a:ext cx="12192000" cy="25254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15EDB5-D93B-726E-63F9-7B358DBF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566" y="3910800"/>
            <a:ext cx="5416867" cy="11583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AAB5B19-DD7C-6AB7-9A6C-F72E53B67654}"/>
              </a:ext>
            </a:extLst>
          </p:cNvPr>
          <p:cNvSpPr txBox="1"/>
          <p:nvPr/>
        </p:nvSpPr>
        <p:spPr>
          <a:xfrm>
            <a:off x="5245739" y="5550984"/>
            <a:ext cx="1700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ICML 2024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900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AD0-2B2E-7997-3F71-CC31018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DB510-11A6-DE4C-416D-858DA24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04E40-CCD9-AEA8-42DA-2E3A17F2E40E}"/>
              </a:ext>
            </a:extLst>
          </p:cNvPr>
          <p:cNvSpPr txBox="1"/>
          <p:nvPr/>
        </p:nvSpPr>
        <p:spPr>
          <a:xfrm>
            <a:off x="458985" y="866760"/>
            <a:ext cx="11274029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transfer the relevant knowledge from ever larger foundation models into small, task-specific downstream models that can run at much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costs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 </a:t>
            </a:r>
          </a:p>
          <a:p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Feature Transfer (AFT)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transfers knowledge from large foundation models into small downstream models, improving downstream performance with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cost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 operates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purely on features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thereby decoupling the choice of the pre-trained model from the smaller downstream model, using a simple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adds minimal overhead. </a:t>
            </a:r>
          </a:p>
          <a:p>
            <a:pPr marL="457200" indent="-457200">
              <a:buAutoNum type="arabicPeriod"/>
            </a:pP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multiple vision, language, and multi-modal datasets, AFT achieves significantly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downstream performance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alternatives with a similar computational cost, even if the downstream model is over 50× smaller.</a:t>
            </a:r>
          </a:p>
        </p:txBody>
      </p:sp>
    </p:spTree>
    <p:extLst>
      <p:ext uri="{BB962C8B-B14F-4D97-AF65-F5344CB8AC3E}">
        <p14:creationId xmlns:p14="http://schemas.microsoft.com/office/powerpoint/2010/main" val="325827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7398</TotalTime>
  <Words>380</Words>
  <Application>Microsoft Office PowerPoint</Application>
  <PresentationFormat>宽屏</PresentationFormat>
  <Paragraphs>87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金彤 高</dc:creator>
  <cp:lastModifiedBy>金彤 高</cp:lastModifiedBy>
  <cp:revision>601</cp:revision>
  <dcterms:created xsi:type="dcterms:W3CDTF">2023-12-05T14:21:15Z</dcterms:created>
  <dcterms:modified xsi:type="dcterms:W3CDTF">2024-08-29T04:09:01Z</dcterms:modified>
</cp:coreProperties>
</file>